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4" r:id="rId2"/>
    <p:sldId id="305" r:id="rId3"/>
    <p:sldId id="306" r:id="rId4"/>
    <p:sldId id="308" r:id="rId5"/>
    <p:sldId id="309" r:id="rId6"/>
    <p:sldId id="310" r:id="rId7"/>
    <p:sldId id="311" r:id="rId8"/>
    <p:sldId id="312" r:id="rId9"/>
    <p:sldId id="315" r:id="rId10"/>
    <p:sldId id="317" r:id="rId11"/>
    <p:sldId id="316" r:id="rId12"/>
    <p:sldId id="320" r:id="rId13"/>
    <p:sldId id="321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3324"/>
    <a:srgbClr val="023D6A"/>
    <a:srgbClr val="00508E"/>
    <a:srgbClr val="073E8F"/>
    <a:srgbClr val="0825B8"/>
    <a:srgbClr val="021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81" autoAdjust="0"/>
  </p:normalViewPr>
  <p:slideViewPr>
    <p:cSldViewPr>
      <p:cViewPr>
        <p:scale>
          <a:sx n="93" d="100"/>
          <a:sy n="93" d="100"/>
        </p:scale>
        <p:origin x="-2070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97A27-1A1A-44BF-809A-D2122487695F}" type="datetimeFigureOut">
              <a:rPr lang="zh-CN" altLang="en-US" smtClean="0"/>
              <a:pPr/>
              <a:t>2018/12/25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64513-E86D-4127-A916-6876DEA0B05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194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67D9-5D6F-4F30-A734-FAF3A1C6B847}" type="datetimeFigureOut">
              <a:rPr lang="zh-CN" altLang="en-US" smtClean="0"/>
              <a:pPr/>
              <a:t>2018/12/25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B449-DA2C-4F9E-9D81-89F8AEB3FE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67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67D9-5D6F-4F30-A734-FAF3A1C6B847}" type="datetimeFigureOut">
              <a:rPr lang="zh-CN" altLang="en-US" smtClean="0"/>
              <a:pPr/>
              <a:t>2018/12/25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B449-DA2C-4F9E-9D81-89F8AEB3FE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582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67D9-5D6F-4F30-A734-FAF3A1C6B847}" type="datetimeFigureOut">
              <a:rPr lang="zh-CN" altLang="en-US" smtClean="0"/>
              <a:pPr/>
              <a:t>2018/12/25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B449-DA2C-4F9E-9D81-89F8AEB3FE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20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67D9-5D6F-4F30-A734-FAF3A1C6B847}" type="datetimeFigureOut">
              <a:rPr lang="zh-CN" altLang="en-US" smtClean="0"/>
              <a:pPr/>
              <a:t>2018/12/25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B449-DA2C-4F9E-9D81-89F8AEB3FE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01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67D9-5D6F-4F30-A734-FAF3A1C6B847}" type="datetimeFigureOut">
              <a:rPr lang="zh-CN" altLang="en-US" smtClean="0"/>
              <a:pPr/>
              <a:t>2018/12/25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B449-DA2C-4F9E-9D81-89F8AEB3FE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59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67D9-5D6F-4F30-A734-FAF3A1C6B847}" type="datetimeFigureOut">
              <a:rPr lang="zh-CN" altLang="en-US" smtClean="0"/>
              <a:pPr/>
              <a:t>2018/12/25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B449-DA2C-4F9E-9D81-89F8AEB3FE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30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67D9-5D6F-4F30-A734-FAF3A1C6B847}" type="datetimeFigureOut">
              <a:rPr lang="zh-CN" altLang="en-US" smtClean="0"/>
              <a:pPr/>
              <a:t>2018/12/25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B449-DA2C-4F9E-9D81-89F8AEB3FE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832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67D9-5D6F-4F30-A734-FAF3A1C6B847}" type="datetimeFigureOut">
              <a:rPr lang="zh-CN" altLang="en-US" smtClean="0"/>
              <a:pPr/>
              <a:t>2018/12/25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B449-DA2C-4F9E-9D81-89F8AEB3FE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350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67D9-5D6F-4F30-A734-FAF3A1C6B847}" type="datetimeFigureOut">
              <a:rPr lang="zh-CN" altLang="en-US" smtClean="0"/>
              <a:pPr/>
              <a:t>2018/12/25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B449-DA2C-4F9E-9D81-89F8AEB3FE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96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67D9-5D6F-4F30-A734-FAF3A1C6B847}" type="datetimeFigureOut">
              <a:rPr lang="zh-CN" altLang="en-US" smtClean="0"/>
              <a:pPr/>
              <a:t>2018/12/25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B449-DA2C-4F9E-9D81-89F8AEB3FE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677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67D9-5D6F-4F30-A734-FAF3A1C6B847}" type="datetimeFigureOut">
              <a:rPr lang="zh-CN" altLang="en-US" smtClean="0"/>
              <a:pPr/>
              <a:t>2018/12/25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B449-DA2C-4F9E-9D81-89F8AEB3FE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15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167D9-5D6F-4F30-A734-FAF3A1C6B847}" type="datetimeFigureOut">
              <a:rPr lang="zh-CN" altLang="en-US" smtClean="0"/>
              <a:pPr/>
              <a:t>2018/12/25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B449-DA2C-4F9E-9D81-89F8AEB3FEA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490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4048269"/>
            <a:ext cx="8732460" cy="1324947"/>
          </a:xfrm>
          <a:prstGeom prst="rect">
            <a:avLst/>
          </a:prstGeom>
          <a:solidFill>
            <a:srgbClr val="FC3324">
              <a:alpha val="41961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zh-CN" altLang="en-US" sz="16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51520" y="4134679"/>
            <a:ext cx="8732460" cy="1166529"/>
          </a:xfrm>
        </p:spPr>
        <p:txBody>
          <a:bodyPr>
            <a:normAutofit/>
          </a:bodyPr>
          <a:lstStyle/>
          <a:p>
            <a:r>
              <a:rPr lang="en-US" altLang="zh-CN" sz="3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2018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目标考核系统使用说明</a:t>
            </a:r>
            <a:endParaRPr lang="zh-CN" altLang="en-US" sz="3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" name="图片 9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200" y="908720"/>
            <a:ext cx="2074148" cy="20782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3928" y="580526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2018﹒12</a:t>
            </a:r>
            <a:endParaRPr lang="zh-CN" altLang="en-US" dirty="0">
              <a:solidFill>
                <a:schemeClr val="bg1"/>
              </a:solidFill>
              <a:latin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59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1700808"/>
            <a:ext cx="8125444" cy="4739075"/>
          </a:xfrm>
          <a:prstGeom prst="roundRect">
            <a:avLst/>
          </a:prstGeom>
          <a:solidFill>
            <a:schemeClr val="lt1">
              <a:alpha val="52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二级学院对机关单位的满意度评分</a:t>
            </a:r>
            <a:r>
              <a:rPr lang="zh-CN" altLang="en-US" sz="24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</a:t>
            </a: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2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、点击 “评分”，进入对机关部门评分列表</a:t>
            </a:r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</a:t>
            </a:r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                                     </a:t>
            </a:r>
          </a:p>
        </p:txBody>
      </p:sp>
      <p:sp>
        <p:nvSpPr>
          <p:cNvPr id="6" name="矩形 5"/>
          <p:cNvSpPr/>
          <p:nvPr/>
        </p:nvSpPr>
        <p:spPr>
          <a:xfrm>
            <a:off x="537652" y="476672"/>
            <a:ext cx="8208912" cy="963508"/>
          </a:xfrm>
          <a:prstGeom prst="rect">
            <a:avLst/>
          </a:prstGeom>
          <a:solidFill>
            <a:srgbClr val="FC3324">
              <a:alpha val="41961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</a:t>
            </a: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核系统操作说明</a:t>
            </a:r>
            <a:endParaRPr lang="zh-CN" altLang="en-US" sz="3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156163"/>
            <a:ext cx="7842634" cy="3585205"/>
          </a:xfrm>
          <a:prstGeom prst="rect">
            <a:avLst/>
          </a:prstGeom>
        </p:spPr>
      </p:pic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478" y="2060848"/>
            <a:ext cx="1629002" cy="100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3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1700808"/>
            <a:ext cx="8125444" cy="4739075"/>
          </a:xfrm>
          <a:prstGeom prst="roundRect">
            <a:avLst/>
          </a:prstGeom>
          <a:solidFill>
            <a:schemeClr val="lt1">
              <a:alpha val="52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itchFamily="2" charset="2"/>
              <a:buChar char="u"/>
            </a:pPr>
            <a:r>
              <a:rPr lang="zh-CN" altLang="en-US" sz="2400" b="1" dirty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二级学院对机关单位的满意度评分</a:t>
            </a:r>
            <a:r>
              <a:rPr lang="zh-CN" altLang="en-US" sz="24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</a:t>
            </a: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3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、再点击每个部门后的 “评分”，录入分值，提交。</a:t>
            </a:r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</a:t>
            </a:r>
            <a:r>
              <a:rPr lang="zh-CN" altLang="en-US" sz="24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说明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  <a:sym typeface="Wingdings" pitchFamily="2" charset="2"/>
              </a:rPr>
              <a:t>（</a:t>
            </a:r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  <a:sym typeface="Wingdings" pitchFamily="2" charset="2"/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  <a:sym typeface="Wingdings" pitchFamily="2" charset="2"/>
              </a:rPr>
              <a:t>）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与本单位无业务往来，可弃权；</a:t>
            </a:r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        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（</a:t>
            </a:r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2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）满分一百分，不是一百分，需要写明理由。</a:t>
            </a:r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        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（</a:t>
            </a:r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3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）只能给被考核部门打分三次，超过将自动锁定，且系统不能修改。</a:t>
            </a:r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</a:t>
            </a:r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                                     </a:t>
            </a:r>
          </a:p>
        </p:txBody>
      </p:sp>
      <p:sp>
        <p:nvSpPr>
          <p:cNvPr id="6" name="矩形 5"/>
          <p:cNvSpPr/>
          <p:nvPr/>
        </p:nvSpPr>
        <p:spPr>
          <a:xfrm>
            <a:off x="537652" y="476672"/>
            <a:ext cx="8208912" cy="963508"/>
          </a:xfrm>
          <a:prstGeom prst="rect">
            <a:avLst/>
          </a:prstGeom>
          <a:solidFill>
            <a:srgbClr val="FC3324">
              <a:alpha val="41961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</a:t>
            </a: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核系统操作说明</a:t>
            </a:r>
            <a:endParaRPr lang="zh-CN" altLang="en-US" sz="3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855" y="1854913"/>
            <a:ext cx="771633" cy="1286055"/>
          </a:xfrm>
          <a:prstGeom prst="rect">
            <a:avLst/>
          </a:prstGeom>
        </p:spPr>
      </p:pic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00808"/>
            <a:ext cx="5630061" cy="465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1700808"/>
            <a:ext cx="8125444" cy="4739075"/>
          </a:xfrm>
          <a:prstGeom prst="roundRect">
            <a:avLst/>
          </a:prstGeom>
          <a:solidFill>
            <a:schemeClr val="lt1">
              <a:alpha val="52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itchFamily="2" charset="2"/>
              <a:buChar char="u"/>
            </a:pPr>
            <a:r>
              <a:rPr lang="zh-CN" altLang="en-US" sz="24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评分打印：</a:t>
            </a:r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zh-CN" sz="24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</a:t>
            </a:r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</a:t>
            </a:r>
            <a:r>
              <a:rPr lang="zh-CN" altLang="en-US" sz="24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说明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  <a:sym typeface="Wingdings" pitchFamily="2" charset="2"/>
              </a:rPr>
              <a:t>（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  <a:sym typeface="Wingdings" pitchFamily="2" charset="2"/>
              </a:rPr>
              <a:t>1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  <a:sym typeface="Wingdings" pitchFamily="2" charset="2"/>
              </a:rPr>
              <a:t>）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每一个指标评分完成后（即已评数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=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总数），会在“评分”按纽上显示“打印”按纽；</a:t>
            </a:r>
            <a:endParaRPr lang="en-US" altLang="zh-CN" sz="24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        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（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2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）点击“打印”按纽，直接打印，有多少项评分指标，就打印多少份，并且每一份都需要单位负责人签字加盖行政公章并交到评估处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5006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高晶老师处。</a:t>
            </a:r>
            <a:endParaRPr lang="en-US" altLang="zh-CN" sz="24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                                     </a:t>
            </a:r>
          </a:p>
        </p:txBody>
      </p:sp>
      <p:sp>
        <p:nvSpPr>
          <p:cNvPr id="6" name="矩形 5"/>
          <p:cNvSpPr/>
          <p:nvPr/>
        </p:nvSpPr>
        <p:spPr>
          <a:xfrm>
            <a:off x="537652" y="476672"/>
            <a:ext cx="8208912" cy="963508"/>
          </a:xfrm>
          <a:prstGeom prst="rect">
            <a:avLst/>
          </a:prstGeom>
          <a:solidFill>
            <a:srgbClr val="FC3324">
              <a:alpha val="41961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</a:t>
            </a: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核系统操作说明</a:t>
            </a:r>
            <a:endParaRPr lang="zh-CN" altLang="en-US" sz="3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6755" y="2479342"/>
            <a:ext cx="6770705" cy="107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0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51520" y="4048269"/>
            <a:ext cx="8732460" cy="1324947"/>
          </a:xfrm>
          <a:prstGeom prst="rect">
            <a:avLst/>
          </a:prstGeom>
          <a:solidFill>
            <a:srgbClr val="FC3324">
              <a:alpha val="41961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zh-CN" altLang="en-US" sz="160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51520" y="4134679"/>
            <a:ext cx="8732460" cy="1166529"/>
          </a:xfrm>
        </p:spPr>
        <p:txBody>
          <a:bodyPr>
            <a:normAutofit/>
          </a:bodyPr>
          <a:lstStyle/>
          <a:p>
            <a:r>
              <a:rPr lang="zh-CN" altLang="en-US" sz="3600" b="1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谢 谢！</a:t>
            </a:r>
            <a:endParaRPr lang="zh-CN" altLang="en-US" sz="3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" name="图片 9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200" y="908720"/>
            <a:ext cx="2074148" cy="20782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23928" y="580526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2018﹒01</a:t>
            </a:r>
            <a:endParaRPr lang="zh-CN" altLang="en-US" dirty="0">
              <a:solidFill>
                <a:schemeClr val="bg1"/>
              </a:solidFill>
              <a:latin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05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1700808"/>
            <a:ext cx="8125444" cy="4739075"/>
          </a:xfrm>
          <a:prstGeom prst="roundRect">
            <a:avLst/>
          </a:prstGeom>
          <a:solidFill>
            <a:schemeClr val="lt1">
              <a:alpha val="52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itchFamily="2" charset="2"/>
              <a:buChar char="u"/>
            </a:pPr>
            <a:r>
              <a:rPr lang="zh-CN" altLang="en-US" sz="24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考核系统地址：</a:t>
            </a:r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</a:t>
            </a: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1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、网址：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http://mbkh.sasu.cn</a:t>
            </a:r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2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、通过评估处网站，点击“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2018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年目标考核”图片</a:t>
            </a:r>
            <a:endParaRPr lang="en-US" altLang="zh-CN" sz="24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7652" y="476672"/>
            <a:ext cx="8208912" cy="963508"/>
          </a:xfrm>
          <a:prstGeom prst="rect">
            <a:avLst/>
          </a:prstGeom>
          <a:solidFill>
            <a:srgbClr val="FC3324">
              <a:alpha val="41961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</a:t>
            </a: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核系统操作说明</a:t>
            </a:r>
            <a:endParaRPr lang="zh-CN" altLang="en-US" sz="3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070345"/>
            <a:ext cx="5616624" cy="225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3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1700808"/>
            <a:ext cx="8125444" cy="4739075"/>
          </a:xfrm>
          <a:prstGeom prst="roundRect">
            <a:avLst/>
          </a:prstGeom>
          <a:solidFill>
            <a:schemeClr val="lt1">
              <a:alpha val="52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itchFamily="2" charset="2"/>
              <a:buChar char="u"/>
            </a:pPr>
            <a:r>
              <a:rPr lang="zh-CN" altLang="en-US" sz="24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登陆帐号：</a:t>
            </a:r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</a:t>
            </a: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1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、加评估工作群：</a:t>
            </a:r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92945911</a:t>
            </a:r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2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、帐号及密码：高   晶（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649570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）</a:t>
            </a:r>
            <a:endParaRPr lang="en-US" altLang="zh-CN" sz="24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                             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胥献伟（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6152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）</a:t>
            </a:r>
            <a:endParaRPr lang="en-US" altLang="zh-CN" sz="24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                              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办公电话：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2790038</a:t>
            </a:r>
          </a:p>
        </p:txBody>
      </p:sp>
      <p:sp>
        <p:nvSpPr>
          <p:cNvPr id="6" name="矩形 5"/>
          <p:cNvSpPr/>
          <p:nvPr/>
        </p:nvSpPr>
        <p:spPr>
          <a:xfrm>
            <a:off x="537652" y="476672"/>
            <a:ext cx="8208912" cy="963508"/>
          </a:xfrm>
          <a:prstGeom prst="rect">
            <a:avLst/>
          </a:prstGeom>
          <a:solidFill>
            <a:srgbClr val="FC3324">
              <a:alpha val="41961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</a:t>
            </a: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核系统操作说明</a:t>
            </a:r>
            <a:endParaRPr lang="zh-CN" altLang="en-US" sz="3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774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1700808"/>
            <a:ext cx="8125444" cy="4739075"/>
          </a:xfrm>
          <a:prstGeom prst="roundRect">
            <a:avLst/>
          </a:prstGeom>
          <a:solidFill>
            <a:schemeClr val="lt1">
              <a:alpha val="52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itchFamily="2" charset="2"/>
              <a:buChar char="u"/>
            </a:pPr>
            <a:r>
              <a:rPr lang="zh-CN" altLang="en-US" sz="24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登陆界面：</a:t>
            </a:r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</a:t>
            </a:r>
          </a:p>
          <a:p>
            <a:r>
              <a:rPr lang="en-US" altLang="zh-CN" sz="2400" b="1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</a:t>
            </a:r>
            <a:endParaRPr lang="en-US" altLang="zh-CN" sz="24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7652" y="476672"/>
            <a:ext cx="8208912" cy="963508"/>
          </a:xfrm>
          <a:prstGeom prst="rect">
            <a:avLst/>
          </a:prstGeom>
          <a:solidFill>
            <a:srgbClr val="FC3324">
              <a:alpha val="41961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</a:t>
            </a: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核系统操作说明</a:t>
            </a:r>
            <a:endParaRPr lang="zh-CN" altLang="en-US" sz="3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417" y="2564904"/>
            <a:ext cx="3315163" cy="362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74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1700808"/>
            <a:ext cx="8125444" cy="4739075"/>
          </a:xfrm>
          <a:prstGeom prst="roundRect">
            <a:avLst/>
          </a:prstGeom>
          <a:solidFill>
            <a:schemeClr val="lt1">
              <a:alpha val="52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itchFamily="2" charset="2"/>
              <a:buChar char="u"/>
            </a:pPr>
            <a:r>
              <a:rPr lang="zh-CN" altLang="en-US" sz="24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查看自评报告：</a:t>
            </a:r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</a:t>
            </a: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1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、二级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学院和职能部门只能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下载及查看本单位自评报告</a:t>
            </a:r>
            <a:endParaRPr lang="en-US" altLang="zh-CN" sz="24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2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、考核部门可下载查看所有二级单位自评报告</a:t>
            </a:r>
            <a:endParaRPr lang="en-US" altLang="zh-CN" sz="24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  </a:t>
            </a: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37652" y="476672"/>
            <a:ext cx="8208912" cy="963508"/>
          </a:xfrm>
          <a:prstGeom prst="rect">
            <a:avLst/>
          </a:prstGeom>
          <a:solidFill>
            <a:srgbClr val="FC3324">
              <a:alpha val="41961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</a:t>
            </a: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核系统操作说明</a:t>
            </a:r>
            <a:endParaRPr lang="zh-CN" altLang="en-US" sz="3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3" y="3428442"/>
            <a:ext cx="1476581" cy="1152686"/>
          </a:xfrm>
          <a:prstGeom prst="rect">
            <a:avLst/>
          </a:prstGeom>
        </p:spPr>
      </p:pic>
      <p:pic>
        <p:nvPicPr>
          <p:cNvPr id="8" name="图片 7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585319"/>
            <a:ext cx="1533739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01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1700808"/>
            <a:ext cx="8125444" cy="4739075"/>
          </a:xfrm>
          <a:prstGeom prst="roundRect">
            <a:avLst/>
          </a:prstGeom>
          <a:solidFill>
            <a:schemeClr val="lt1">
              <a:alpha val="52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itchFamily="2" charset="2"/>
              <a:buChar char="u"/>
            </a:pPr>
            <a:r>
              <a:rPr lang="zh-CN" altLang="en-US" sz="24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考核部门评分：</a:t>
            </a:r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</a:t>
            </a: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1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、点击“考核评分”，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列出需要评分的观测点</a:t>
            </a:r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</a:t>
            </a:r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                                     </a:t>
            </a:r>
          </a:p>
        </p:txBody>
      </p:sp>
      <p:sp>
        <p:nvSpPr>
          <p:cNvPr id="6" name="矩形 5"/>
          <p:cNvSpPr/>
          <p:nvPr/>
        </p:nvSpPr>
        <p:spPr>
          <a:xfrm>
            <a:off x="537652" y="476672"/>
            <a:ext cx="8208912" cy="963508"/>
          </a:xfrm>
          <a:prstGeom prst="rect">
            <a:avLst/>
          </a:prstGeom>
          <a:solidFill>
            <a:srgbClr val="FC3324">
              <a:alpha val="41961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</a:t>
            </a: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核系统操作说明</a:t>
            </a:r>
            <a:endParaRPr lang="zh-CN" altLang="en-US" sz="3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204863"/>
            <a:ext cx="1247949" cy="1057423"/>
          </a:xfrm>
          <a:prstGeom prst="rect">
            <a:avLst/>
          </a:prstGeom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356992"/>
            <a:ext cx="708422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1700808"/>
            <a:ext cx="8125444" cy="4739075"/>
          </a:xfrm>
          <a:prstGeom prst="roundRect">
            <a:avLst/>
          </a:prstGeom>
          <a:solidFill>
            <a:schemeClr val="lt1">
              <a:alpha val="52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itchFamily="2" charset="2"/>
              <a:buChar char="u"/>
            </a:pPr>
            <a:r>
              <a:rPr lang="zh-CN" altLang="en-US" sz="24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考核部门评分：</a:t>
            </a:r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</a:t>
            </a: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2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、点击每一项的“评分”，进入被考核部门列表</a:t>
            </a:r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</a:t>
            </a:r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                                     </a:t>
            </a:r>
          </a:p>
        </p:txBody>
      </p:sp>
      <p:sp>
        <p:nvSpPr>
          <p:cNvPr id="6" name="矩形 5"/>
          <p:cNvSpPr/>
          <p:nvPr/>
        </p:nvSpPr>
        <p:spPr>
          <a:xfrm>
            <a:off x="537652" y="476672"/>
            <a:ext cx="8208912" cy="963508"/>
          </a:xfrm>
          <a:prstGeom prst="rect">
            <a:avLst/>
          </a:prstGeom>
          <a:solidFill>
            <a:srgbClr val="FC3324">
              <a:alpha val="41961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</a:t>
            </a: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核系统操作说明</a:t>
            </a:r>
            <a:endParaRPr lang="zh-CN" altLang="en-US" sz="3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204864"/>
            <a:ext cx="771633" cy="1286055"/>
          </a:xfrm>
          <a:prstGeom prst="rect">
            <a:avLst/>
          </a:prstGeom>
        </p:spPr>
      </p:pic>
      <p:pic>
        <p:nvPicPr>
          <p:cNvPr id="8" name="图片 7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78" y="3645024"/>
            <a:ext cx="8244408" cy="300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24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95536" y="1556792"/>
            <a:ext cx="8496944" cy="5040560"/>
          </a:xfrm>
          <a:prstGeom prst="roundRect">
            <a:avLst/>
          </a:prstGeom>
          <a:solidFill>
            <a:schemeClr val="lt1">
              <a:alpha val="52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itchFamily="2" charset="2"/>
              <a:buChar char="u"/>
            </a:pPr>
            <a:r>
              <a:rPr lang="zh-CN" altLang="en-US" sz="24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考核部门评分：</a:t>
            </a:r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</a:t>
            </a: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3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、再点击每一项的“评分”，给被考核部门打分</a:t>
            </a:r>
            <a:endParaRPr lang="en-US" altLang="zh-CN" sz="24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1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</a:t>
            </a:r>
            <a:r>
              <a:rPr lang="zh-CN" altLang="en-US" sz="2400" b="1" dirty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说明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  <a:sym typeface="Wingdings" pitchFamily="2" charset="2"/>
              </a:rPr>
              <a:t>（</a:t>
            </a:r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  <a:sym typeface="Wingdings" pitchFamily="2" charset="2"/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  <a:sym typeface="Wingdings" pitchFamily="2" charset="2"/>
              </a:rPr>
              <a:t>）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与本单位无业务往来，可弃权；</a:t>
            </a:r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        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（</a:t>
            </a:r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2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）满分一百分，不是一百分，需要写明理由。</a:t>
            </a:r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        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（</a:t>
            </a:r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3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）只能给被考核部门打分三次，超过将自动锁定，且系统不能修改。</a:t>
            </a:r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         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（</a:t>
            </a:r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4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）不能给自己评分，由考核领导小组成员（</a:t>
            </a:r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7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校领导</a:t>
            </a:r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+17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考核部门负责人）对考核部门评分</a:t>
            </a:r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</a:t>
            </a:r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                                     </a:t>
            </a:r>
          </a:p>
        </p:txBody>
      </p:sp>
      <p:sp>
        <p:nvSpPr>
          <p:cNvPr id="6" name="矩形 5"/>
          <p:cNvSpPr/>
          <p:nvPr/>
        </p:nvSpPr>
        <p:spPr>
          <a:xfrm>
            <a:off x="537652" y="476672"/>
            <a:ext cx="8208912" cy="963508"/>
          </a:xfrm>
          <a:prstGeom prst="rect">
            <a:avLst/>
          </a:prstGeom>
          <a:solidFill>
            <a:srgbClr val="FC3324">
              <a:alpha val="41961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</a:t>
            </a: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核系统操作说明</a:t>
            </a:r>
            <a:endParaRPr lang="zh-CN" altLang="en-US" sz="3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204864"/>
            <a:ext cx="771633" cy="1286055"/>
          </a:xfrm>
          <a:prstGeom prst="rect">
            <a:avLst/>
          </a:prstGeom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635893"/>
            <a:ext cx="5630061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32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611560" y="1700808"/>
            <a:ext cx="8125444" cy="4739075"/>
          </a:xfrm>
          <a:prstGeom prst="roundRect">
            <a:avLst/>
          </a:prstGeom>
          <a:solidFill>
            <a:schemeClr val="lt1">
              <a:alpha val="52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itchFamily="2" charset="2"/>
              <a:buChar char="u"/>
            </a:pPr>
            <a:r>
              <a:rPr lang="zh-CN" altLang="en-US" sz="2400" b="1" dirty="0" smtClean="0">
                <a:solidFill>
                  <a:srgbClr val="FF0000"/>
                </a:solidFill>
                <a:latin typeface="方正小标宋简体" pitchFamily="65" charset="-122"/>
                <a:ea typeface="方正小标宋简体" pitchFamily="65" charset="-122"/>
              </a:rPr>
              <a:t> 二级学院对机关单位的满意度评分：</a:t>
            </a:r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pPr marL="285750" indent="-285750">
              <a:buFont typeface="Wingdings" pitchFamily="2" charset="2"/>
              <a:buChar char="u"/>
            </a:pPr>
            <a:endParaRPr lang="en-US" altLang="zh-CN" sz="24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</a:t>
            </a:r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</a:t>
            </a:r>
            <a:r>
              <a:rPr lang="en-US" altLang="zh-CN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1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、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点击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“满意度评分”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，</a:t>
            </a:r>
            <a:r>
              <a:rPr lang="zh-CN" altLang="en-US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列出评分</a:t>
            </a:r>
            <a:r>
              <a:rPr lang="zh-CN" altLang="en-US" sz="2400" b="1" dirty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的观测点：</a:t>
            </a:r>
            <a:endParaRPr lang="en-US" altLang="zh-CN" sz="24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 smtClean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 smtClean="0">
              <a:solidFill>
                <a:srgbClr val="FF0000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endParaRPr lang="en-US" altLang="zh-CN" sz="2400" b="1" dirty="0">
              <a:solidFill>
                <a:schemeClr val="tx1"/>
              </a:solidFill>
              <a:latin typeface="方正小标宋简体" pitchFamily="65" charset="-122"/>
              <a:ea typeface="方正小标宋简体" pitchFamily="65" charset="-122"/>
            </a:endParaRPr>
          </a:p>
          <a:p>
            <a:r>
              <a:rPr lang="en-US" altLang="zh-CN" sz="2400" b="1" dirty="0" smtClean="0">
                <a:solidFill>
                  <a:schemeClr val="tx1"/>
                </a:solidFill>
                <a:latin typeface="方正小标宋简体" pitchFamily="65" charset="-122"/>
                <a:ea typeface="方正小标宋简体" pitchFamily="65" charset="-122"/>
              </a:rPr>
              <a:t>                                                   </a:t>
            </a:r>
          </a:p>
        </p:txBody>
      </p:sp>
      <p:sp>
        <p:nvSpPr>
          <p:cNvPr id="6" name="矩形 5"/>
          <p:cNvSpPr/>
          <p:nvPr/>
        </p:nvSpPr>
        <p:spPr>
          <a:xfrm>
            <a:off x="537652" y="476672"/>
            <a:ext cx="8208912" cy="963508"/>
          </a:xfrm>
          <a:prstGeom prst="rect">
            <a:avLst/>
          </a:prstGeom>
          <a:solidFill>
            <a:srgbClr val="FC3324">
              <a:alpha val="41961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</a:t>
            </a:r>
            <a:r>
              <a:rPr lang="zh-CN" altLang="en-US" sz="3600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核系统操作说明</a:t>
            </a:r>
            <a:endParaRPr lang="zh-CN" altLang="en-US" sz="3600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465" y="3468077"/>
            <a:ext cx="1448002" cy="704948"/>
          </a:xfrm>
          <a:prstGeom prst="rect">
            <a:avLst/>
          </a:prstGeom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2" y="4581128"/>
            <a:ext cx="9144000" cy="93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44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2837</TotalTime>
  <Words>790</Words>
  <Application>Microsoft Office PowerPoint</Application>
  <PresentationFormat>全屏显示(4:3)</PresentationFormat>
  <Paragraphs>110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主题​​</vt:lpstr>
      <vt:lpstr>2018年目标考核系统使用说明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 谢！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WGZX-CCC</dc:creator>
  <cp:lastModifiedBy>胥献伟</cp:lastModifiedBy>
  <cp:revision>240</cp:revision>
  <dcterms:created xsi:type="dcterms:W3CDTF">2016-11-20T01:58:26Z</dcterms:created>
  <dcterms:modified xsi:type="dcterms:W3CDTF">2018-12-25T07:37:54Z</dcterms:modified>
</cp:coreProperties>
</file>